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1"/>
  </p:sldMasterIdLst>
  <p:notesMasterIdLst>
    <p:notesMasterId r:id="rId26"/>
  </p:notes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  <p:sldId id="267" r:id="rId9"/>
    <p:sldId id="268" r:id="rId10"/>
    <p:sldId id="269" r:id="rId11"/>
    <p:sldId id="270" r:id="rId12"/>
    <p:sldId id="271" r:id="rId13"/>
    <p:sldId id="272" r:id="rId14"/>
    <p:sldId id="274" r:id="rId15"/>
    <p:sldId id="275" r:id="rId16"/>
    <p:sldId id="276" r:id="rId17"/>
    <p:sldId id="277" r:id="rId18"/>
    <p:sldId id="278" r:id="rId19"/>
    <p:sldId id="280" r:id="rId20"/>
    <p:sldId id="281" r:id="rId21"/>
    <p:sldId id="282" r:id="rId22"/>
    <p:sldId id="264" r:id="rId23"/>
    <p:sldId id="265" r:id="rId24"/>
    <p:sldId id="266" r:id="rId2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478" autoAdjust="0"/>
    <p:restoredTop sz="76176" autoAdjust="0"/>
  </p:normalViewPr>
  <p:slideViewPr>
    <p:cSldViewPr>
      <p:cViewPr varScale="1">
        <p:scale>
          <a:sx n="54" d="100"/>
          <a:sy n="54" d="100"/>
        </p:scale>
        <p:origin x="1674" y="4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jpg>
</file>

<file path=ppt/media/image18.jpeg>
</file>

<file path=ppt/media/image2.jpeg>
</file>

<file path=ppt/media/image3.jp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1C8B6A-CDFE-4125-A882-B7061947CD30}" type="datetimeFigureOut">
              <a:rPr lang="en-US" smtClean="0"/>
              <a:t>7/3/2015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E1972C-24DD-45B7-B620-178C2C2B0D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4304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image gradient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is a directional change in the intensity or color in an image. Image gradients may be used to extract information from images.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E1972C-24DD-45B7-B620-178C2C2B0DB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9314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1"/>
            <a:ext cx="7772400" cy="426720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953000"/>
            <a:ext cx="6400800" cy="1219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E049A-630E-4EFF-9EFE-12F73A42F011}" type="datetimeFigureOut">
              <a:rPr lang="en-US" smtClean="0"/>
              <a:t>7/3/2015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E388F9B-E0CF-4900-AAD1-9ECBEC2BFB4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E049A-630E-4EFF-9EFE-12F73A42F011}" type="datetimeFigureOut">
              <a:rPr lang="en-US" smtClean="0"/>
              <a:t>7/3/2015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88F9B-E0CF-4900-AAD1-9ECBEC2BFB4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E049A-630E-4EFF-9EFE-12F73A42F011}" type="datetimeFigureOut">
              <a:rPr lang="en-US" smtClean="0"/>
              <a:t>7/3/2015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88F9B-E0CF-4900-AAD1-9ECBEC2BFB4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E049A-630E-4EFF-9EFE-12F73A42F011}" type="datetimeFigureOut">
              <a:rPr lang="en-US" smtClean="0"/>
              <a:t>7/3/2015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88F9B-E0CF-4900-AAD1-9ECBEC2BFB4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371600"/>
            <a:ext cx="7772400" cy="2505075"/>
          </a:xfrm>
        </p:spPr>
        <p:txBody>
          <a:bodyPr anchor="b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068763"/>
            <a:ext cx="7772400" cy="11318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E049A-630E-4EFF-9EFE-12F73A42F011}" type="datetimeFigureOut">
              <a:rPr lang="en-US" smtClean="0"/>
              <a:t>7/3/2015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88F9B-E0CF-4900-AAD1-9ECBEC2BFB4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4495800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695825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4296728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E049A-630E-4EFF-9EFE-12F73A42F011}" type="datetimeFigureOut">
              <a:rPr lang="en-US" smtClean="0"/>
              <a:t>7/3/2015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88F9B-E0CF-4900-AAD1-9ECBEC2BFB4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65760" y="1600200"/>
            <a:ext cx="4041648" cy="452628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4040188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1600200"/>
            <a:ext cx="4041775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E049A-630E-4EFF-9EFE-12F73A42F011}" type="datetimeFigureOut">
              <a:rPr lang="en-US" smtClean="0"/>
              <a:t>7/3/2015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88F9B-E0CF-4900-AAD1-9ECBEC2BFB45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57200" y="2212848"/>
            <a:ext cx="4041648" cy="391363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72584" y="2212848"/>
            <a:ext cx="4041648" cy="3913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E049A-630E-4EFF-9EFE-12F73A42F011}" type="datetimeFigureOut">
              <a:rPr lang="en-US" smtClean="0"/>
              <a:t>7/3/2015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88F9B-E0CF-4900-AAD1-9ECBEC2BFB4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E049A-630E-4EFF-9EFE-12F73A42F011}" type="datetimeFigureOut">
              <a:rPr lang="en-US" smtClean="0"/>
              <a:t>7/3/2015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88F9B-E0CF-4900-AAD1-9ECBEC2BFB4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07087" y="266700"/>
            <a:ext cx="3008313" cy="209550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>
                  <a:outerShdw blurRad="50800" dist="25400" dir="5400000" algn="t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9137" y="273050"/>
            <a:ext cx="4995863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07087" y="2438400"/>
            <a:ext cx="3008313" cy="3687763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E049A-630E-4EFF-9EFE-12F73A42F011}" type="datetimeFigureOut">
              <a:rPr lang="en-US" smtClean="0"/>
              <a:t>7/3/2015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88F9B-E0CF-4900-AAD1-9ECBEC2BFB4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228600"/>
            <a:ext cx="5711824" cy="89535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08126" y="1143000"/>
            <a:ext cx="6054724" cy="45410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6" y="5810250"/>
            <a:ext cx="5711824" cy="533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E049A-630E-4EFF-9EFE-12F73A42F011}" type="datetimeFigureOut">
              <a:rPr lang="en-US" smtClean="0"/>
              <a:t>7/3/2015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88F9B-E0CF-4900-AAD1-9ECBEC2BFB4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63347" y="6356350"/>
            <a:ext cx="2085975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EBCE049A-630E-4EFF-9EFE-12F73A42F011}" type="datetimeFigureOut">
              <a:rPr lang="en-US" smtClean="0"/>
              <a:t>7/3/2015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9165" y="6356350"/>
            <a:ext cx="2847975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2E388F9B-E0CF-4900-AAD1-9ECBEC2BFB4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457760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Oval 7"/>
          <p:cNvSpPr/>
          <p:nvPr/>
        </p:nvSpPr>
        <p:spPr>
          <a:xfrm>
            <a:off x="569119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xStyles>
    <p:titleStyle>
      <a:lvl1pPr algn="ctr" defTabSz="914400" rtl="0" eaLnBrk="1" latinLnBrk="0" hangingPunct="1">
        <a:lnSpc>
          <a:spcPts val="5800"/>
        </a:lnSpc>
        <a:spcBef>
          <a:spcPct val="0"/>
        </a:spcBef>
        <a:buNone/>
        <a:defRPr sz="5400" kern="1200">
          <a:solidFill>
            <a:schemeClr val="tx2"/>
          </a:solidFill>
          <a:effectLst>
            <a:outerShdw blurRad="63500" dist="38100" dir="5400000" algn="t" rotWithShape="0">
              <a:prstClr val="black">
                <a:alpha val="25000"/>
              </a:prstClr>
            </a:outerShdw>
          </a:effectLst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Iqra\Pictures\images (2)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422564"/>
            <a:ext cx="7696200" cy="5943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1828800" y="1325802"/>
            <a:ext cx="63246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Color is the place where our brain and universe meet.</a:t>
            </a:r>
            <a:br>
              <a:rPr lang="en-US" sz="3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lang="en-US" sz="36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endParaRPr lang="en-US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endParaRPr lang="en-US" sz="36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endParaRPr lang="en-US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endParaRPr lang="en-US" sz="36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3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                       </a:t>
            </a:r>
            <a:r>
              <a:rPr lang="en-US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By: Paul Klee</a:t>
            </a:r>
            <a:endParaRPr lang="en-US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14846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25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tx1"/>
                </a:solidFill>
              </a:rPr>
              <a:t>Some of the features of this application are for user interface and easy to handle the application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pPr lvl="0"/>
            <a:r>
              <a:rPr lang="en-US" dirty="0">
                <a:solidFill>
                  <a:schemeClr val="tx1"/>
                </a:solidFill>
              </a:rPr>
              <a:t>Detection of different </a:t>
            </a:r>
            <a:r>
              <a:rPr lang="en-US" dirty="0" smtClean="0">
                <a:solidFill>
                  <a:schemeClr val="tx1"/>
                </a:solidFill>
              </a:rPr>
              <a:t>segments </a:t>
            </a:r>
            <a:r>
              <a:rPr lang="en-US" dirty="0">
                <a:solidFill>
                  <a:schemeClr val="tx1"/>
                </a:solidFill>
              </a:rPr>
              <a:t>(walls, doors, ceilings, etc.) in an automatic manner.</a:t>
            </a:r>
          </a:p>
          <a:p>
            <a:pPr lvl="0"/>
            <a:endParaRPr lang="en-US" dirty="0" smtClean="0">
              <a:solidFill>
                <a:schemeClr val="tx1"/>
              </a:solidFill>
            </a:endParaRPr>
          </a:p>
          <a:p>
            <a:pPr lvl="0"/>
            <a:r>
              <a:rPr lang="en-US" dirty="0" smtClean="0">
                <a:solidFill>
                  <a:schemeClr val="tx1"/>
                </a:solidFill>
              </a:rPr>
              <a:t>Ability </a:t>
            </a:r>
            <a:r>
              <a:rPr lang="en-US" dirty="0">
                <a:solidFill>
                  <a:schemeClr val="tx1"/>
                </a:solidFill>
              </a:rPr>
              <a:t>to choose colors </a:t>
            </a:r>
            <a:r>
              <a:rPr lang="en-US" dirty="0" smtClean="0">
                <a:solidFill>
                  <a:schemeClr val="tx1"/>
                </a:solidFill>
              </a:rPr>
              <a:t>and </a:t>
            </a:r>
            <a:r>
              <a:rPr lang="en-US" dirty="0">
                <a:solidFill>
                  <a:schemeClr val="tx1"/>
                </a:solidFill>
              </a:rPr>
              <a:t>apply them to the detected objects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pPr lvl="0"/>
            <a:endParaRPr lang="en-US" dirty="0">
              <a:solidFill>
                <a:schemeClr val="tx1"/>
              </a:solidFill>
            </a:endParaRPr>
          </a:p>
          <a:p>
            <a:pPr lvl="0"/>
            <a:r>
              <a:rPr lang="en-US" dirty="0">
                <a:solidFill>
                  <a:schemeClr val="tx1"/>
                </a:solidFill>
              </a:rPr>
              <a:t>Ability to apply colors according to the light intensity for more </a:t>
            </a:r>
            <a:r>
              <a:rPr lang="en-US" dirty="0"/>
              <a:t>realistic visualization.</a:t>
            </a:r>
          </a:p>
        </p:txBody>
      </p:sp>
    </p:spTree>
    <p:extLst>
      <p:ext uri="{BB962C8B-B14F-4D97-AF65-F5344CB8AC3E}">
        <p14:creationId xmlns:p14="http://schemas.microsoft.com/office/powerpoint/2010/main" val="41737926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of the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369" y="1676400"/>
            <a:ext cx="8042031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650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The app is written in java and xml for design on tools Eclipse 4.2 </a:t>
            </a:r>
            <a:r>
              <a:rPr lang="en-US" dirty="0" err="1" smtClean="0">
                <a:solidFill>
                  <a:schemeClr val="tx1"/>
                </a:solidFill>
              </a:rPr>
              <a:t>Kepler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The core library were use in project was Open CV library for android version 2.4.8.</a:t>
            </a:r>
          </a:p>
          <a:p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Another library used was </a:t>
            </a:r>
            <a:r>
              <a:rPr lang="en-US" dirty="0" err="1" smtClean="0">
                <a:solidFill>
                  <a:schemeClr val="tx1"/>
                </a:solidFill>
              </a:rPr>
              <a:t>AmbilWarnaColorPicker</a:t>
            </a:r>
            <a:endParaRPr lang="en-US" dirty="0" smtClean="0">
              <a:solidFill>
                <a:schemeClr val="tx1"/>
              </a:solidFill>
            </a:endParaRPr>
          </a:p>
          <a:p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The OS for development used was Windows.</a:t>
            </a:r>
          </a:p>
          <a:p>
            <a:endParaRPr lang="en-US" dirty="0" smtClean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32737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Canny Edge Detection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The main algorithm we used from OpenCV library for edge detection is Canny.</a:t>
            </a:r>
          </a:p>
          <a:p>
            <a:r>
              <a:rPr lang="en-US" dirty="0">
                <a:solidFill>
                  <a:schemeClr val="tx1"/>
                </a:solidFill>
              </a:rPr>
              <a:t>Canny edge detection method is one of the more commonly used edge detection method. 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The </a:t>
            </a:r>
            <a:r>
              <a:rPr lang="en-US" i="1" dirty="0">
                <a:solidFill>
                  <a:schemeClr val="tx1"/>
                </a:solidFill>
              </a:rPr>
              <a:t>Canny Edge detector</a:t>
            </a:r>
            <a:r>
              <a:rPr lang="en-US" dirty="0">
                <a:solidFill>
                  <a:schemeClr val="tx1"/>
                </a:solidFill>
              </a:rPr>
              <a:t> was developed by John F. Canny in 1986. Also known to many as the </a:t>
            </a:r>
            <a:r>
              <a:rPr lang="en-US" i="1" dirty="0">
                <a:solidFill>
                  <a:schemeClr val="tx1"/>
                </a:solidFill>
              </a:rPr>
              <a:t>optimal detector</a:t>
            </a:r>
            <a:r>
              <a:rPr lang="en-US" dirty="0">
                <a:solidFill>
                  <a:schemeClr val="tx1"/>
                </a:solidFill>
              </a:rPr>
              <a:t>, Canny algorithm aims to satisfy three main criteria</a:t>
            </a:r>
            <a:r>
              <a:rPr lang="en-US" dirty="0" smtClean="0">
                <a:solidFill>
                  <a:schemeClr val="tx1"/>
                </a:solidFill>
              </a:rPr>
              <a:t>:</a:t>
            </a:r>
          </a:p>
          <a:p>
            <a:pPr lvl="1"/>
            <a:r>
              <a:rPr lang="en-US" b="1" dirty="0">
                <a:solidFill>
                  <a:schemeClr val="tx1"/>
                </a:solidFill>
              </a:rPr>
              <a:t>Low error rate:</a:t>
            </a:r>
            <a:r>
              <a:rPr lang="en-US" dirty="0">
                <a:solidFill>
                  <a:schemeClr val="tx1"/>
                </a:solidFill>
              </a:rPr>
              <a:t> Meaning a good detection of only existent edges.</a:t>
            </a:r>
          </a:p>
          <a:p>
            <a:pPr lvl="1"/>
            <a:r>
              <a:rPr lang="en-US" b="1" dirty="0">
                <a:solidFill>
                  <a:schemeClr val="tx1"/>
                </a:solidFill>
              </a:rPr>
              <a:t>Good localization:</a:t>
            </a:r>
            <a:r>
              <a:rPr lang="en-US" dirty="0">
                <a:solidFill>
                  <a:schemeClr val="tx1"/>
                </a:solidFill>
              </a:rPr>
              <a:t> The distance between edge pixels detected and real edge pixels have to be </a:t>
            </a:r>
            <a:r>
              <a:rPr lang="en-US" dirty="0" smtClean="0">
                <a:solidFill>
                  <a:schemeClr val="tx1"/>
                </a:solidFill>
              </a:rPr>
              <a:t>minimized.</a:t>
            </a:r>
          </a:p>
          <a:p>
            <a:pPr lvl="1"/>
            <a:r>
              <a:rPr lang="en-US" b="1" dirty="0">
                <a:solidFill>
                  <a:schemeClr val="tx1"/>
                </a:solidFill>
              </a:rPr>
              <a:t>Minimal response:</a:t>
            </a:r>
            <a:r>
              <a:rPr lang="en-US" dirty="0">
                <a:solidFill>
                  <a:schemeClr val="tx1"/>
                </a:solidFill>
              </a:rPr>
              <a:t> Only one detector response per edge.</a:t>
            </a:r>
          </a:p>
          <a:p>
            <a:pPr lvl="1"/>
            <a:endParaRPr lang="en-US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82295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of Canny Edge Extraction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 smtClean="0">
                <a:solidFill>
                  <a:srgbClr val="252525"/>
                </a:solidFill>
                <a:latin typeface="Arial" panose="020B0604020202020204" pitchFamily="34" charset="0"/>
              </a:rPr>
              <a:t>Apply </a:t>
            </a:r>
            <a:r>
              <a:rPr lang="en-US" dirty="0">
                <a:solidFill>
                  <a:srgbClr val="252525"/>
                </a:solidFill>
                <a:latin typeface="Arial" panose="020B0604020202020204" pitchFamily="34" charset="0"/>
              </a:rPr>
              <a:t>Gaussian filter to smooth the image in order to remove the </a:t>
            </a:r>
            <a:r>
              <a:rPr lang="en-US" dirty="0" smtClean="0">
                <a:solidFill>
                  <a:srgbClr val="252525"/>
                </a:solidFill>
                <a:latin typeface="Arial" panose="020B0604020202020204" pitchFamily="34" charset="0"/>
              </a:rPr>
              <a:t>noise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25252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2525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Find the intensity gradients of the </a:t>
            </a:r>
            <a:r>
              <a:rPr lang="en-US" dirty="0" smtClean="0">
                <a:solidFill>
                  <a:srgbClr val="2525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image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25252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 smtClean="0">
                <a:solidFill>
                  <a:srgbClr val="2525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Apply </a:t>
            </a:r>
            <a:r>
              <a:rPr lang="en-US" dirty="0">
                <a:solidFill>
                  <a:srgbClr val="2525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non-maximum suppression to get rid of spurious response to edge </a:t>
            </a:r>
            <a:r>
              <a:rPr lang="en-US" dirty="0" smtClean="0">
                <a:solidFill>
                  <a:srgbClr val="2525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detection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25252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2525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Apply double threshold to determine potential </a:t>
            </a:r>
            <a:r>
              <a:rPr lang="en-US" dirty="0" smtClean="0">
                <a:solidFill>
                  <a:srgbClr val="2525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edges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25252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2525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Track edge by hysteresis: Finalize the detection of edges by suppressing all the other edges that are weak and not connected to strong edges.</a:t>
            </a:r>
            <a:r>
              <a:rPr lang="en-US" dirty="0">
                <a:solidFill>
                  <a:schemeClr val="tx1"/>
                </a:solidFill>
              </a:rPr>
              <a:t> </a:t>
            </a:r>
            <a:endParaRPr lang="en-US" sz="4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4773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Was Canny Edge detection Enough?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There is nothing like perfect edge detection which will extract 100% edges from an image.</a:t>
            </a:r>
          </a:p>
          <a:p>
            <a:endParaRPr lang="en-US" dirty="0" smtClean="0"/>
          </a:p>
          <a:p>
            <a:r>
              <a:rPr lang="en-US" dirty="0" smtClean="0"/>
              <a:t>So why canny only?</a:t>
            </a:r>
          </a:p>
          <a:p>
            <a:endParaRPr lang="en-US" dirty="0" smtClean="0"/>
          </a:p>
          <a:p>
            <a:r>
              <a:rPr lang="en-US" dirty="0" smtClean="0"/>
              <a:t>Well, we did apply “Sobel”, “</a:t>
            </a:r>
            <a:r>
              <a:rPr lang="en-US" dirty="0" err="1" smtClean="0"/>
              <a:t>Laplacian</a:t>
            </a:r>
            <a:r>
              <a:rPr lang="en-US" dirty="0" smtClean="0"/>
              <a:t> ” “</a:t>
            </a:r>
            <a:r>
              <a:rPr lang="en-US" dirty="0" err="1" smtClean="0"/>
              <a:t>Guassian</a:t>
            </a:r>
            <a:r>
              <a:rPr lang="en-US" dirty="0" smtClean="0"/>
              <a:t>”, “</a:t>
            </a:r>
            <a:r>
              <a:rPr lang="en-US" dirty="0" err="1" smtClean="0"/>
              <a:t>GrabCut</a:t>
            </a:r>
            <a:r>
              <a:rPr lang="en-US" dirty="0" smtClean="0"/>
              <a:t>”, “Water Shed”.</a:t>
            </a:r>
          </a:p>
          <a:p>
            <a:endParaRPr lang="en-US" dirty="0" smtClean="0"/>
          </a:p>
          <a:p>
            <a:r>
              <a:rPr lang="en-US" dirty="0" smtClean="0"/>
              <a:t>Some tinkering in canny edge detection carried out better results than others.</a:t>
            </a:r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6216345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/>
          </a:bodyPr>
          <a:lstStyle/>
          <a:p>
            <a:r>
              <a:rPr lang="en-US" dirty="0" smtClean="0"/>
              <a:t>For user interaction we used a pop-up dialog which shown after app launch.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There </a:t>
            </a:r>
            <a:r>
              <a:rPr lang="en-US" dirty="0"/>
              <a:t>are two modes in app</a:t>
            </a:r>
          </a:p>
          <a:p>
            <a:pPr lvl="1"/>
            <a:r>
              <a:rPr lang="en-US" dirty="0" smtClean="0"/>
              <a:t>AUTO MODE</a:t>
            </a:r>
            <a:endParaRPr lang="en-US" dirty="0"/>
          </a:p>
          <a:p>
            <a:pPr lvl="1"/>
            <a:r>
              <a:rPr lang="en-US" dirty="0" smtClean="0"/>
              <a:t>USER MODE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2600" y="2057400"/>
            <a:ext cx="3182815" cy="464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4070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AUTO MODE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After tapping on Auto Mode and upon choosing an image we’ll have an image with edges on it.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476500"/>
            <a:ext cx="2714625" cy="42672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0" y="2476500"/>
            <a:ext cx="2708763" cy="42672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0" y="2476499"/>
            <a:ext cx="2749794" cy="4264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0123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81600"/>
          </a:xfrm>
        </p:spPr>
        <p:txBody>
          <a:bodyPr/>
          <a:lstStyle/>
          <a:p>
            <a:r>
              <a:rPr lang="en-US" dirty="0" smtClean="0"/>
              <a:t>After getting edges on the image we can now select color from the picker and apply it on the specific segment.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950" y="2819400"/>
            <a:ext cx="2268050" cy="3810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5200" y="2819400"/>
            <a:ext cx="2309813" cy="3810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0" y="2819400"/>
            <a:ext cx="2286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13879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USER MODE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Why User mode when we have Auto mode?</a:t>
            </a:r>
          </a:p>
          <a:p>
            <a:endParaRPr lang="en-US" dirty="0" smtClean="0"/>
          </a:p>
          <a:p>
            <a:r>
              <a:rPr lang="en-US" dirty="0" smtClean="0"/>
              <a:t>So there is leverage to the user that they can draw their own edges and then color it.</a:t>
            </a:r>
          </a:p>
          <a:p>
            <a:endParaRPr lang="en-US" dirty="0" smtClean="0"/>
          </a:p>
          <a:p>
            <a:r>
              <a:rPr lang="en-US" dirty="0" smtClean="0"/>
              <a:t>Again you had to choose the image from gallery or take a new one and then draw edges on it but tapping on top left pencil icon.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80251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533400"/>
            <a:ext cx="7772400" cy="1447799"/>
          </a:xfrm>
        </p:spPr>
        <p:txBody>
          <a:bodyPr>
            <a:normAutofit fontScale="90000"/>
          </a:bodyPr>
          <a:lstStyle/>
          <a:p>
            <a:r>
              <a:rPr lang="en-US" sz="4800" b="1" u="sng" dirty="0" smtClean="0"/>
              <a:t>Pre-Color Visualizer</a:t>
            </a:r>
            <a:r>
              <a:rPr lang="en-US" sz="4800" b="1" u="sng" dirty="0"/>
              <a:t/>
            </a:r>
            <a:br>
              <a:rPr lang="en-US" sz="4800" b="1" u="sng" dirty="0"/>
            </a:br>
            <a:r>
              <a:rPr lang="en-US" sz="4800" b="1" u="sng" dirty="0"/>
              <a:t>For </a:t>
            </a:r>
            <a:r>
              <a:rPr lang="en-US" sz="4800" b="1" u="sng" dirty="0" smtClean="0"/>
              <a:t>Smartphone</a:t>
            </a:r>
            <a:endParaRPr lang="en-US" sz="4800" b="1" u="sng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2590800"/>
            <a:ext cx="7543800" cy="37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214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Cont.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" y="1676400"/>
            <a:ext cx="2545854" cy="4525963"/>
          </a:xfr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7746" y="1676400"/>
            <a:ext cx="2545854" cy="452596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800" y="1676400"/>
            <a:ext cx="2545854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6623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two modes in Android are two different activities with some same methods like saving, showing of Color Picker, and navigating to gallery and camera.</a:t>
            </a:r>
          </a:p>
          <a:p>
            <a:endParaRPr lang="en-US" dirty="0" smtClean="0"/>
          </a:p>
          <a:p>
            <a:r>
              <a:rPr lang="en-US" dirty="0" smtClean="0"/>
              <a:t>Auto mode uses OpenCV library’s Canny Edge Detection method, Gaussian Blur method and Flood fill method.</a:t>
            </a:r>
          </a:p>
          <a:p>
            <a:endParaRPr lang="en-US" dirty="0" smtClean="0"/>
          </a:p>
          <a:p>
            <a:r>
              <a:rPr lang="en-US" dirty="0" smtClean="0"/>
              <a:t>User Mode uses canvas methods to draw on a view, Flood fill for filling the segment.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7366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>
                <a:solidFill>
                  <a:schemeClr val="accent1"/>
                </a:solidFill>
              </a:rPr>
              <a:t>Conclusion</a:t>
            </a:r>
            <a:endParaRPr lang="en-US" b="1" u="sng" dirty="0">
              <a:solidFill>
                <a:schemeClr val="accent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08709" y="1676400"/>
            <a:ext cx="815340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sz="2800" b="1" dirty="0" smtClean="0">
                <a:solidFill>
                  <a:schemeClr val="accent1"/>
                </a:solidFill>
              </a:rPr>
              <a:t>Pre-visualization of your painted walls, ceils  etc.</a:t>
            </a:r>
          </a:p>
          <a:p>
            <a:pPr lvl="0" algn="ctr"/>
            <a:r>
              <a:rPr lang="en-US" sz="2800" b="1" dirty="0" smtClean="0">
                <a:solidFill>
                  <a:schemeClr val="accent1"/>
                </a:solidFill>
              </a:rPr>
              <a:t>This tool will be helpful for pre planning of a room and Pre-visualization of your painted walls, ceils  </a:t>
            </a:r>
            <a:r>
              <a:rPr lang="en-US" sz="2800" b="1" dirty="0" err="1" smtClean="0">
                <a:solidFill>
                  <a:schemeClr val="accent1"/>
                </a:solidFill>
              </a:rPr>
              <a:t>etc</a:t>
            </a:r>
            <a:endParaRPr lang="en-US" sz="2800" b="1" dirty="0" smtClean="0">
              <a:solidFill>
                <a:schemeClr val="accent1"/>
              </a:solidFill>
            </a:endParaRPr>
          </a:p>
        </p:txBody>
      </p:sp>
      <p:pic>
        <p:nvPicPr>
          <p:cNvPr id="3075" name="Picture 3" descr="C:\Users\Iqra\Pictures\images (3)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3492282"/>
            <a:ext cx="6172200" cy="2679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3514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2341444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4000" cy="6858000"/>
          </a:xfrm>
        </p:spPr>
      </p:pic>
      <p:pic>
        <p:nvPicPr>
          <p:cNvPr id="4098" name="Picture 2" descr="C:\Users\Iqra\Pictures\images (4).jpg"/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7400" y="1524000"/>
            <a:ext cx="5334000" cy="3233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8992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6477000"/>
          </a:xfrm>
        </p:spPr>
        <p:txBody>
          <a:bodyPr/>
          <a:lstStyle/>
          <a:p>
            <a:r>
              <a:rPr lang="en-US" sz="4000" b="1" u="sng" dirty="0" smtClean="0"/>
              <a:t>Co-Member’s</a:t>
            </a:r>
            <a:br>
              <a:rPr lang="en-US" sz="4000" b="1" u="sng" dirty="0" smtClean="0"/>
            </a:br>
            <a:r>
              <a:rPr lang="en-US" sz="6000" b="1" u="sng" dirty="0" smtClean="0"/>
              <a:t/>
            </a:r>
            <a:br>
              <a:rPr lang="en-US" sz="6000" b="1" u="sng" dirty="0" smtClean="0"/>
            </a:br>
            <a:r>
              <a:rPr lang="en-US" sz="3600" b="1" dirty="0" smtClean="0"/>
              <a:t>Naveed</a:t>
            </a:r>
            <a:br>
              <a:rPr lang="en-US" sz="3600" b="1" dirty="0" smtClean="0"/>
            </a:br>
            <a:r>
              <a:rPr lang="en-US" sz="3600" b="1" dirty="0" smtClean="0"/>
              <a:t>Farhan-ul-Haq Khan</a:t>
            </a:r>
            <a:br>
              <a:rPr lang="en-US" sz="3600" b="1" dirty="0" smtClean="0"/>
            </a:br>
            <a:r>
              <a:rPr lang="en-US" sz="3600" b="1" dirty="0"/>
              <a:t/>
            </a:r>
            <a:br>
              <a:rPr lang="en-US" sz="3600" b="1" dirty="0"/>
            </a:br>
            <a:r>
              <a:rPr lang="en-US" sz="4000" b="1" u="sng" dirty="0" smtClean="0"/>
              <a:t>Supervisor:</a:t>
            </a:r>
            <a:r>
              <a:rPr lang="en-US" sz="3600" b="1" dirty="0" smtClean="0"/>
              <a:t/>
            </a:r>
            <a:br>
              <a:rPr lang="en-US" sz="3600" b="1" dirty="0" smtClean="0"/>
            </a:br>
            <a:r>
              <a:rPr lang="en-US" sz="3600" b="1" dirty="0" smtClean="0"/>
              <a:t>Dr</a:t>
            </a:r>
            <a:r>
              <a:rPr lang="en-US" sz="3600" b="1" dirty="0"/>
              <a:t>. </a:t>
            </a:r>
            <a:r>
              <a:rPr lang="en-US" sz="3600" b="1" dirty="0" err="1"/>
              <a:t>Aarij</a:t>
            </a:r>
            <a:r>
              <a:rPr lang="en-US" sz="3600" b="1" dirty="0"/>
              <a:t> Mahmood </a:t>
            </a:r>
            <a:r>
              <a:rPr lang="en-US" sz="3600" b="1" dirty="0" err="1"/>
              <a:t>Hussaan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2347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b="1" u="sng" dirty="0" smtClean="0"/>
              <a:t>Abstract </a:t>
            </a:r>
            <a:r>
              <a:rPr lang="en-US" sz="4800" b="1" u="sng" dirty="0"/>
              <a:t>O</a:t>
            </a:r>
            <a:r>
              <a:rPr lang="en-US" sz="4800" b="1" u="sng" dirty="0" smtClean="0"/>
              <a:t>f Project</a:t>
            </a:r>
            <a:endParaRPr lang="en-US" sz="4800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2800" b="1" dirty="0" smtClean="0">
              <a:solidFill>
                <a:schemeClr val="tx2"/>
              </a:solidFill>
            </a:endParaRPr>
          </a:p>
          <a:p>
            <a:pPr marL="0" indent="0" algn="ctr">
              <a:buNone/>
            </a:pPr>
            <a:r>
              <a:rPr lang="en-US" sz="2800" b="1" dirty="0" smtClean="0">
                <a:solidFill>
                  <a:schemeClr val="tx2"/>
                </a:solidFill>
              </a:rPr>
              <a:t>Every so often people are profound </a:t>
            </a:r>
            <a:r>
              <a:rPr lang="en-US" sz="2800" b="1" dirty="0">
                <a:solidFill>
                  <a:schemeClr val="tx2"/>
                </a:solidFill>
              </a:rPr>
              <a:t>to know how their rooms will look like after applying a certain </a:t>
            </a:r>
            <a:r>
              <a:rPr lang="en-US" sz="2800" b="1" dirty="0" smtClean="0">
                <a:solidFill>
                  <a:schemeClr val="tx2"/>
                </a:solidFill>
              </a:rPr>
              <a:t>color.</a:t>
            </a:r>
          </a:p>
          <a:p>
            <a:pPr marL="0" indent="0" algn="ctr">
              <a:buNone/>
            </a:pPr>
            <a:r>
              <a:rPr lang="en-US" sz="2800" b="1" dirty="0">
                <a:solidFill>
                  <a:schemeClr val="tx2"/>
                </a:solidFill>
              </a:rPr>
              <a:t>we aspire to design a mobile application that can provide people the opportunity to preview their rooms/walls/ceilings, </a:t>
            </a:r>
            <a:r>
              <a:rPr lang="en-US" sz="2800" b="1" dirty="0" err="1">
                <a:solidFill>
                  <a:schemeClr val="tx2"/>
                </a:solidFill>
              </a:rPr>
              <a:t>etc</a:t>
            </a:r>
            <a:r>
              <a:rPr lang="en-US" sz="2800" b="1" dirty="0">
                <a:solidFill>
                  <a:schemeClr val="tx2"/>
                </a:solidFill>
              </a:rPr>
              <a:t> , with a certain color before applying in reality</a:t>
            </a:r>
            <a:r>
              <a:rPr lang="en-US" sz="2800" b="1" dirty="0" smtClean="0">
                <a:solidFill>
                  <a:schemeClr val="tx2"/>
                </a:solidFill>
              </a:rPr>
              <a:t>.</a:t>
            </a:r>
            <a:endParaRPr lang="en-US" sz="28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0858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b="1" u="sng" dirty="0"/>
              <a:t>Introduction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742950" indent="-742950">
              <a:buFont typeface="+mj-lt"/>
              <a:buAutoNum type="arabicPeriod"/>
            </a:pPr>
            <a:endParaRPr lang="en-US" sz="3600" b="1" dirty="0" smtClean="0">
              <a:solidFill>
                <a:schemeClr val="tx2"/>
              </a:solidFill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3600" b="1" dirty="0" smtClean="0">
                <a:solidFill>
                  <a:schemeClr val="tx2"/>
                </a:solidFill>
              </a:rPr>
              <a:t>Scope: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600" b="1" dirty="0" smtClean="0">
                <a:solidFill>
                  <a:schemeClr val="tx2"/>
                </a:solidFill>
              </a:rPr>
              <a:t>Objectives &amp; Goals: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600" b="1" dirty="0" smtClean="0">
                <a:solidFill>
                  <a:schemeClr val="tx2"/>
                </a:solidFill>
              </a:rPr>
              <a:t>Features: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600" b="1" dirty="0" smtClean="0">
                <a:solidFill>
                  <a:schemeClr val="tx2"/>
                </a:solidFill>
              </a:rPr>
              <a:t>Over View Of The Model:</a:t>
            </a:r>
            <a:endParaRPr lang="en-US" sz="36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8316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b="1" u="sng" dirty="0" smtClean="0"/>
              <a:t>Project Description</a:t>
            </a:r>
            <a:endParaRPr lang="en-US" sz="4800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1200150" lvl="1" indent="-742950">
              <a:buFont typeface="+mj-lt"/>
              <a:buAutoNum type="arabicPeriod"/>
            </a:pPr>
            <a:endParaRPr lang="en-US" sz="3600" b="1" dirty="0" smtClean="0">
              <a:solidFill>
                <a:schemeClr val="tx2"/>
              </a:solidFill>
            </a:endParaRPr>
          </a:p>
          <a:p>
            <a:pPr marL="1200150" lvl="1" indent="-742950">
              <a:buFont typeface="+mj-lt"/>
              <a:buAutoNum type="arabicPeriod"/>
            </a:pPr>
            <a:r>
              <a:rPr lang="en-US" sz="3600" b="1" dirty="0" smtClean="0">
                <a:solidFill>
                  <a:schemeClr val="tx2"/>
                </a:solidFill>
              </a:rPr>
              <a:t>ENLIGHTENMENT </a:t>
            </a:r>
            <a:r>
              <a:rPr lang="en-US" sz="3600" b="1" dirty="0">
                <a:solidFill>
                  <a:schemeClr val="tx2"/>
                </a:solidFill>
              </a:rPr>
              <a:t>OF THE </a:t>
            </a:r>
            <a:r>
              <a:rPr lang="en-US" sz="3600" b="1" dirty="0" smtClean="0">
                <a:solidFill>
                  <a:schemeClr val="tx2"/>
                </a:solidFill>
              </a:rPr>
              <a:t>MODEL</a:t>
            </a:r>
          </a:p>
          <a:p>
            <a:pPr marL="1200150" lvl="1" indent="-742950">
              <a:buFont typeface="+mj-lt"/>
              <a:buAutoNum type="arabicPeriod"/>
            </a:pPr>
            <a:endParaRPr lang="en-US" sz="3600" b="1" dirty="0" smtClean="0">
              <a:solidFill>
                <a:schemeClr val="tx2"/>
              </a:solidFill>
            </a:endParaRPr>
          </a:p>
          <a:p>
            <a:pPr marL="1200150" lvl="1" indent="-742950">
              <a:buFont typeface="+mj-lt"/>
              <a:buAutoNum type="arabicPeriod"/>
            </a:pPr>
            <a:r>
              <a:rPr lang="en-US" sz="3600" b="1" dirty="0" smtClean="0">
                <a:solidFill>
                  <a:schemeClr val="tx2"/>
                </a:solidFill>
              </a:rPr>
              <a:t>TECHNOLOGY USED</a:t>
            </a:r>
          </a:p>
          <a:p>
            <a:pPr marL="1200150" lvl="1" indent="-742950">
              <a:buFont typeface="+mj-lt"/>
              <a:buAutoNum type="arabicPeriod"/>
            </a:pPr>
            <a:endParaRPr lang="en-US" sz="3600" b="1" dirty="0" smtClean="0">
              <a:solidFill>
                <a:schemeClr val="tx2"/>
              </a:solidFill>
            </a:endParaRPr>
          </a:p>
          <a:p>
            <a:pPr marL="1200150" lvl="1" indent="-742950">
              <a:buFont typeface="+mj-lt"/>
              <a:buAutoNum type="arabicPeriod"/>
            </a:pPr>
            <a:r>
              <a:rPr lang="en-US" sz="3600" b="1" dirty="0" smtClean="0">
                <a:solidFill>
                  <a:schemeClr val="tx2"/>
                </a:solidFill>
              </a:rPr>
              <a:t>USER </a:t>
            </a:r>
            <a:r>
              <a:rPr lang="en-US" sz="3600" b="1" dirty="0">
                <a:solidFill>
                  <a:schemeClr val="tx2"/>
                </a:solidFill>
              </a:rPr>
              <a:t>INTERFACE DESIGN </a:t>
            </a:r>
          </a:p>
        </p:txBody>
      </p:sp>
    </p:spTree>
    <p:extLst>
      <p:ext uri="{BB962C8B-B14F-4D97-AF65-F5344CB8AC3E}">
        <p14:creationId xmlns:p14="http://schemas.microsoft.com/office/powerpoint/2010/main" val="4245510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b="1" u="sng" dirty="0" smtClean="0"/>
              <a:t>Implementations</a:t>
            </a:r>
            <a:endParaRPr lang="en-US" sz="4800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800100" lvl="1" indent="-342900">
              <a:buFont typeface="+mj-lt"/>
              <a:buAutoNum type="arabicPeriod"/>
            </a:pPr>
            <a:endParaRPr lang="en-US" sz="3600" b="1" dirty="0" smtClean="0">
              <a:solidFill>
                <a:schemeClr val="tx2"/>
              </a:solidFill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sz="3600" b="1" dirty="0" smtClean="0">
                <a:solidFill>
                  <a:schemeClr val="tx2"/>
                </a:solidFill>
              </a:rPr>
              <a:t>DELIVERABLE </a:t>
            </a:r>
            <a:r>
              <a:rPr lang="en-US" sz="3600" b="1" dirty="0">
                <a:solidFill>
                  <a:schemeClr val="tx2"/>
                </a:solidFill>
              </a:rPr>
              <a:t>ITEMS</a:t>
            </a:r>
            <a:br>
              <a:rPr lang="en-US" sz="3600" b="1" dirty="0">
                <a:solidFill>
                  <a:schemeClr val="tx2"/>
                </a:solidFill>
              </a:rPr>
            </a:br>
            <a:endParaRPr lang="en-US" sz="3600" b="1" dirty="0">
              <a:solidFill>
                <a:schemeClr val="tx2"/>
              </a:solidFill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sz="3600" b="1" dirty="0">
                <a:solidFill>
                  <a:schemeClr val="tx2"/>
                </a:solidFill>
              </a:rPr>
              <a:t>MILESTONES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5917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Scop</a:t>
            </a:r>
            <a:r>
              <a:rPr lang="en-US" dirty="0"/>
              <a:t>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This App can be used by Home owners, Color shops, under construction buildings </a:t>
            </a:r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This 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apps work on android platform and you can run it on any android device.</a:t>
            </a:r>
          </a:p>
          <a:p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Paint 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industry for showing the customers the effects of their paint on the houses in real-time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.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01473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 &amp;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>
                <a:solidFill>
                  <a:schemeClr val="tx1"/>
                </a:solidFill>
              </a:rPr>
              <a:t>To allow homeowners to pre-visualize the effects of applying different colors on their walls, doors, ceilings, etc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pPr lvl="0"/>
            <a:endParaRPr lang="en-US" dirty="0" smtClean="0">
              <a:solidFill>
                <a:schemeClr val="tx1"/>
              </a:solidFill>
            </a:endParaRPr>
          </a:p>
          <a:p>
            <a:pPr lvl="0"/>
            <a:r>
              <a:rPr lang="en-US" dirty="0" smtClean="0">
                <a:solidFill>
                  <a:schemeClr val="tx1"/>
                </a:solidFill>
              </a:rPr>
              <a:t>To </a:t>
            </a:r>
            <a:r>
              <a:rPr lang="en-US" dirty="0">
                <a:solidFill>
                  <a:schemeClr val="tx1"/>
                </a:solidFill>
              </a:rPr>
              <a:t>be able to change colors of the identified </a:t>
            </a:r>
            <a:r>
              <a:rPr lang="en-US" dirty="0" smtClean="0">
                <a:solidFill>
                  <a:schemeClr val="tx1"/>
                </a:solidFill>
              </a:rPr>
              <a:t>segments.</a:t>
            </a:r>
            <a:endParaRPr lang="en-US" dirty="0">
              <a:solidFill>
                <a:schemeClr val="tx1"/>
              </a:solidFill>
            </a:endParaRPr>
          </a:p>
          <a:p>
            <a:pPr lvl="0"/>
            <a:endParaRPr lang="en-US" dirty="0" smtClean="0">
              <a:solidFill>
                <a:schemeClr val="tx1"/>
              </a:solidFill>
            </a:endParaRPr>
          </a:p>
          <a:p>
            <a:pPr lvl="0"/>
            <a:r>
              <a:rPr lang="en-US" dirty="0" smtClean="0">
                <a:solidFill>
                  <a:schemeClr val="tx1"/>
                </a:solidFill>
              </a:rPr>
              <a:t>To </a:t>
            </a:r>
            <a:r>
              <a:rPr lang="en-US" dirty="0">
                <a:solidFill>
                  <a:schemeClr val="tx1"/>
                </a:solidFill>
              </a:rPr>
              <a:t>change colors keeping into account the light variations.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300208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xecutive">
  <a:themeElements>
    <a:clrScheme name="Executive">
      <a:dk1>
        <a:sysClr val="windowText" lastClr="000000"/>
      </a:dk1>
      <a:lt1>
        <a:sysClr val="window" lastClr="FFFFFF"/>
      </a:lt1>
      <a:dk2>
        <a:srgbClr val="2F5897"/>
      </a:dk2>
      <a:lt2>
        <a:srgbClr val="E4E9EF"/>
      </a:lt2>
      <a:accent1>
        <a:srgbClr val="6076B4"/>
      </a:accent1>
      <a:accent2>
        <a:srgbClr val="9C5252"/>
      </a:accent2>
      <a:accent3>
        <a:srgbClr val="E68422"/>
      </a:accent3>
      <a:accent4>
        <a:srgbClr val="846648"/>
      </a:accent4>
      <a:accent5>
        <a:srgbClr val="63891F"/>
      </a:accent5>
      <a:accent6>
        <a:srgbClr val="758085"/>
      </a:accent6>
      <a:hlink>
        <a:srgbClr val="3399FF"/>
      </a:hlink>
      <a:folHlink>
        <a:srgbClr val="B2B2B2"/>
      </a:folHlink>
    </a:clrScheme>
    <a:fontScheme name="Executive">
      <a:majorFont>
        <a:latin typeface="Century Gothic"/>
        <a:ea typeface=""/>
        <a:cs typeface=""/>
        <a:font script="Jpan" typeface="HGｺﾞｼｯｸM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xecu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Executive</Template>
  <TotalTime>655</TotalTime>
  <Words>696</Words>
  <Application>Microsoft Office PowerPoint</Application>
  <PresentationFormat>On-screen Show (4:3)</PresentationFormat>
  <Paragraphs>112</Paragraphs>
  <Slides>24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Calibri</vt:lpstr>
      <vt:lpstr>Century Gothic</vt:lpstr>
      <vt:lpstr>Courier New</vt:lpstr>
      <vt:lpstr>Palatino Linotype</vt:lpstr>
      <vt:lpstr>Executive</vt:lpstr>
      <vt:lpstr>PowerPoint Presentation</vt:lpstr>
      <vt:lpstr>Pre-Color Visualizer For Smartphone</vt:lpstr>
      <vt:lpstr>Co-Member’s  Naveed Farhan-ul-Haq Khan  Supervisor: Dr. Aarij Mahmood Hussaan </vt:lpstr>
      <vt:lpstr>Abstract Of Project</vt:lpstr>
      <vt:lpstr>Introduction</vt:lpstr>
      <vt:lpstr>Project Description</vt:lpstr>
      <vt:lpstr>Implementations</vt:lpstr>
      <vt:lpstr>Scope</vt:lpstr>
      <vt:lpstr>Objectives &amp; Goals</vt:lpstr>
      <vt:lpstr>Features</vt:lpstr>
      <vt:lpstr>Overview of the Model</vt:lpstr>
      <vt:lpstr>Implementation</vt:lpstr>
      <vt:lpstr>Canny Edge Detection</vt:lpstr>
      <vt:lpstr>Steps of Canny Edge Extraction</vt:lpstr>
      <vt:lpstr>Was Canny Edge detection Enough?</vt:lpstr>
      <vt:lpstr>App Overview</vt:lpstr>
      <vt:lpstr>AUTO MODE</vt:lpstr>
      <vt:lpstr>Cont.</vt:lpstr>
      <vt:lpstr>USER MODE</vt:lpstr>
      <vt:lpstr>Cont.</vt:lpstr>
      <vt:lpstr>Code Overview</vt:lpstr>
      <vt:lpstr>Conclusion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Coloring &amp; Measurement Tools For Smartphone</dc:title>
  <dc:creator>Iqra</dc:creator>
  <cp:lastModifiedBy>Farhan Khan</cp:lastModifiedBy>
  <cp:revision>54</cp:revision>
  <dcterms:created xsi:type="dcterms:W3CDTF">2015-04-17T16:54:30Z</dcterms:created>
  <dcterms:modified xsi:type="dcterms:W3CDTF">2015-07-03T18:19:31Z</dcterms:modified>
</cp:coreProperties>
</file>

<file path=docProps/thumbnail.jpeg>
</file>